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3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306" r:id="rId42"/>
    <p:sldId id="297" r:id="rId43"/>
    <p:sldId id="298" r:id="rId44"/>
    <p:sldId id="299" r:id="rId45"/>
    <p:sldId id="300" r:id="rId46"/>
    <p:sldId id="301" r:id="rId47"/>
    <p:sldId id="307" r:id="rId48"/>
    <p:sldId id="302" r:id="rId49"/>
    <p:sldId id="303" r:id="rId50"/>
    <p:sldId id="30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996" cy="1036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image" Target="../media/image1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Hira@pafkiet.edu.pk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78737"/>
            <a:ext cx="10326624" cy="2509213"/>
          </a:xfrm>
        </p:spPr>
        <p:txBody>
          <a:bodyPr>
            <a:normAutofit/>
          </a:bodyPr>
          <a:lstStyle/>
          <a:p>
            <a:r>
              <a:rPr lang="en-US" sz="5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sz="5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(CA)</a:t>
            </a:r>
            <a:endParaRPr lang="en-US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48818" y="5540152"/>
            <a:ext cx="2174812" cy="1011935"/>
          </a:xfrm>
        </p:spPr>
        <p:txBody>
          <a:bodyPr>
            <a:noAutofit/>
          </a:bodyPr>
          <a:lstStyle/>
          <a:p>
            <a:r>
              <a:rPr lang="en-US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n-US" sz="2000" b="1" u="sng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ourse </a:t>
            </a:r>
            <a:r>
              <a:rPr lang="en-US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en-US" sz="2000" b="1" u="sng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nstructor </a:t>
            </a:r>
          </a:p>
          <a:p>
            <a:r>
              <a:rPr lang="en-US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</a:t>
            </a:r>
            <a:r>
              <a:rPr lang="en-US" sz="2000" b="1" u="sng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ira</a:t>
            </a:r>
            <a:r>
              <a:rPr lang="en-US" sz="20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b</a:t>
            </a:r>
            <a:r>
              <a:rPr lang="en-US" sz="2000" b="1" u="sng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eenish</a:t>
            </a:r>
            <a:endParaRPr lang="en-US" sz="2000" b="1" u="sng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303" y="6352032"/>
            <a:ext cx="436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2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97536"/>
            <a:ext cx="10364451" cy="609600"/>
          </a:xfrm>
        </p:spPr>
        <p:txBody>
          <a:bodyPr>
            <a:normAutofit/>
          </a:bodyPr>
          <a:lstStyle/>
          <a:p>
            <a:r>
              <a:rPr 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0688" y="890016"/>
            <a:ext cx="11911584" cy="5657088"/>
          </a:xfrm>
        </p:spPr>
        <p:txBody>
          <a:bodyPr/>
          <a:lstStyle/>
          <a:p>
            <a:pPr lvl="0">
              <a:buClr>
                <a:prstClr val="black"/>
              </a:buClr>
              <a:buFont typeface="Wingdings" panose="05000000000000000000" pitchFamily="2" charset="2"/>
              <a:buChar char="q"/>
            </a:pPr>
            <a:r>
              <a:rPr lang="en-US" sz="2400" cap="non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  <a:r>
              <a:rPr lang="en-US" sz="2400" cap="none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Computers</a:t>
            </a:r>
          </a:p>
          <a:p>
            <a:pPr lvl="0">
              <a:buClr>
                <a:prstClr val="black"/>
              </a:buCl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Gates</a:t>
            </a:r>
          </a:p>
          <a:p>
            <a:pPr lvl="0">
              <a:buClr>
                <a:prstClr val="black"/>
              </a:buCl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 Algebra</a:t>
            </a:r>
          </a:p>
          <a:p>
            <a:pPr lvl="0">
              <a:buClr>
                <a:prstClr val="black"/>
              </a:buCl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Simplification</a:t>
            </a:r>
          </a:p>
          <a:p>
            <a:pPr lvl="0">
              <a:buClr>
                <a:prstClr val="black"/>
              </a:buCl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Combinational Circuits</a:t>
            </a:r>
          </a:p>
          <a:p>
            <a:pPr lvl="0">
              <a:buClr>
                <a:prstClr val="black"/>
              </a:buCl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Flip Flops</a:t>
            </a:r>
          </a:p>
          <a:p>
            <a:pPr lvl="0">
              <a:buClr>
                <a:prstClr val="black"/>
              </a:buCl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Circuits</a:t>
            </a:r>
            <a:endParaRPr lang="en-US" sz="2400" cap="none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542" y="344129"/>
            <a:ext cx="10364451" cy="918334"/>
          </a:xfrm>
        </p:spPr>
        <p:txBody>
          <a:bodyPr>
            <a:noAutofit/>
          </a:bodyPr>
          <a:lstStyle/>
          <a:p>
            <a:pPr marL="228600" lvl="0" indent="-228600">
              <a:lnSpc>
                <a:spcPct val="120000"/>
              </a:lnSpc>
              <a:spcBef>
                <a:spcPts val="1000"/>
              </a:spcBef>
            </a:pPr>
            <a:r>
              <a:rPr lang="en-US" sz="32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</a:t>
            </a:r>
            <a:r>
              <a:rPr lang="en-US" sz="3200" u="sng" cap="none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igital</a:t>
            </a:r>
            <a:r>
              <a:rPr lang="en-US" sz="32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</a:t>
            </a:r>
            <a:r>
              <a:rPr lang="en-US" sz="3200" u="sng" cap="none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ogic</a:t>
            </a:r>
            <a:r>
              <a:rPr lang="en-US" sz="32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3200" u="sng" cap="none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circuits</a:t>
            </a:r>
            <a:r>
              <a:rPr lang="en-US" sz="3200" cap="none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/>
            </a:r>
            <a:br>
              <a:rPr lang="en-US" sz="3200" cap="none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0416" y="1036321"/>
            <a:ext cx="11728704" cy="56692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Digital Computers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The digital computer is a digital system that performs various computational tasks.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Digital computers use the binary number system, which has two digits 0 &amp; 1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Binary digit is called a Bit. Information is represented in digital computers in group of Bits.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of Bits are used to develop complete sets of Instructions for performing various types of computations.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In other words group of Bits in a digital computer are used to represent many things.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2400" cap="non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3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43029"/>
            <a:ext cx="10364451" cy="710411"/>
          </a:xfrm>
        </p:spPr>
        <p:txBody>
          <a:bodyPr>
            <a:normAutofit/>
          </a:bodyPr>
          <a:lstStyle/>
          <a:p>
            <a:r>
              <a:rPr 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Computer Hardware</a:t>
            </a:r>
            <a:endParaRPr lang="en-US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34112" y="853440"/>
            <a:ext cx="11887200" cy="57668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cap="none" dirty="0" smtClean="0"/>
              <a:t>The hardware of the computer is divided into three major parts as shown in figure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 smtClean="0"/>
              <a:t>I/P 0/P Processor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 smtClean="0"/>
              <a:t>Central Processing Unit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 smtClean="0"/>
              <a:t>Random Access Memory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84" y="1563850"/>
            <a:ext cx="8399108" cy="50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23445"/>
            <a:ext cx="10364451" cy="722603"/>
          </a:xfrm>
        </p:spPr>
        <p:txBody>
          <a:bodyPr>
            <a:normAutofit/>
          </a:bodyPr>
          <a:lstStyle/>
          <a:p>
            <a:r>
              <a:rPr 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Logic gates</a:t>
            </a:r>
            <a:endParaRPr lang="en-US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7536" y="1304544"/>
            <a:ext cx="11996928" cy="546201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he logic gate is the basic building block from which all digital electronic circuits and microprocessor based systems are constructed from.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In digital logic design only two voltage levels or states are allowed and these states are generally referred to as Logic “1” and Logic “0”, High and Low, or True and 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95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0"/>
            <a:ext cx="7376160" cy="6766560"/>
          </a:xfrm>
        </p:spPr>
      </p:pic>
    </p:spTree>
    <p:extLst>
      <p:ext uri="{BB962C8B-B14F-4D97-AF65-F5344CB8AC3E}">
        <p14:creationId xmlns:p14="http://schemas.microsoft.com/office/powerpoint/2010/main" val="8514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146304"/>
            <a:ext cx="10364451" cy="629734"/>
          </a:xfrm>
        </p:spPr>
        <p:txBody>
          <a:bodyPr>
            <a:normAutofit/>
          </a:bodyPr>
          <a:lstStyle/>
          <a:p>
            <a:r>
              <a:rPr 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Boolean algebra</a:t>
            </a:r>
            <a:endParaRPr lang="en-US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92608" y="1048512"/>
            <a:ext cx="11740896" cy="56448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oolean algebra is an algebra that deals with binary variables and logic operations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 altLang="en-US" sz="2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Rules of Boolean </a:t>
            </a:r>
            <a:r>
              <a:rPr lang="en-US" altLang="en-US" sz="2400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Algebra</a:t>
            </a:r>
          </a:p>
          <a:p>
            <a:pPr algn="ctr">
              <a:buFont typeface="Wingdings" panose="05000000000000000000" pitchFamily="2" charset="2"/>
              <a:buChar char="q"/>
            </a:pP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91" y="2355924"/>
            <a:ext cx="10949365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9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887" y="354512"/>
            <a:ext cx="10364451" cy="721272"/>
          </a:xfrm>
        </p:spPr>
        <p:txBody>
          <a:bodyPr>
            <a:normAutofit fontScale="90000"/>
          </a:bodyPr>
          <a:lstStyle/>
          <a:p>
            <a:r>
              <a:rPr lang="en-US" altLang="en-US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DeMorgan’s Theorems </a:t>
            </a:r>
            <a:r>
              <a:rPr lang="en-US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573577"/>
            <a:ext cx="10363826" cy="3424107"/>
          </a:xfrm>
        </p:spPr>
        <p:txBody>
          <a:bodyPr/>
          <a:lstStyle/>
          <a:p>
            <a:pPr marL="384048" lvl="0" indent="-384048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2800" cap="none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Theorem </a:t>
            </a:r>
            <a:r>
              <a:rPr lang="en-US" altLang="en-US" sz="2800" cap="none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en-US" altLang="en-US" sz="2800" cap="none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970751"/>
              </p:ext>
            </p:extLst>
          </p:nvPr>
        </p:nvGraphicFramePr>
        <p:xfrm>
          <a:off x="3172968" y="2916936"/>
          <a:ext cx="20574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3" imgW="787320" imgH="203040" progId="Equation.3">
                  <p:embed/>
                </p:oleObj>
              </mc:Choice>
              <mc:Fallback>
                <p:oleObj name="Equation" r:id="rId3" imgW="787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2968" y="2916936"/>
                        <a:ext cx="20574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47887" y="3960812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4048" lvl="0" indent="-384048" defTabSz="9144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Theorem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483" y="5224593"/>
            <a:ext cx="2134588" cy="5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7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473264"/>
          </a:xfrm>
        </p:spPr>
        <p:txBody>
          <a:bodyPr>
            <a:no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Boolean algebra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63" y="2214695"/>
            <a:ext cx="5157737" cy="1040570"/>
          </a:xfrm>
        </p:spPr>
      </p:pic>
      <p:sp>
        <p:nvSpPr>
          <p:cNvPr id="5" name="TextBox 4"/>
          <p:cNvSpPr txBox="1"/>
          <p:nvPr/>
        </p:nvSpPr>
        <p:spPr>
          <a:xfrm>
            <a:off x="633591" y="3179358"/>
            <a:ext cx="625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Draw the Circuit diagram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62" y="3888867"/>
            <a:ext cx="5401577" cy="101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3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31" y="2584704"/>
            <a:ext cx="10364451" cy="580966"/>
          </a:xfrm>
        </p:spPr>
        <p:txBody>
          <a:bodyPr>
            <a:no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Karnaugh map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174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256032"/>
            <a:ext cx="10364451" cy="755904"/>
          </a:xfrm>
        </p:spPr>
        <p:txBody>
          <a:bodyPr>
            <a:norm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Karnaugh map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0688" y="1243584"/>
            <a:ext cx="11863996" cy="4547615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Karnaugh Map Also Known As K Map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 Is A Two Dimensional Form Of The Truth Table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Map Is A Diagram Made Up Of Squares, Each Square Represent One Minterm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 Simplification Of Boolean Expression Can Be Immediately Be Seen From The Location Of 1’s In The Map</a:t>
            </a: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cap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Karnaugh Maps Can Be Used For Expressions With Two, Three, Four. And Five Variables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 Three Variables, The Number Of Cells Is 23 = 8. For Four Variables, The Number Of Cells Is 24 = 16.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0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895" y="155221"/>
            <a:ext cx="10364451" cy="905483"/>
          </a:xfrm>
        </p:spPr>
        <p:txBody>
          <a:bodyPr>
            <a:norm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Computer Architecture Is Concerned With The Structure &amp; Behavior Of Computer As Seen By The User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 Includes The Information Format, The Instruction Set &amp; Techniques For Addressing Memory</a:t>
            </a:r>
            <a:endParaRPr lang="en-US" sz="24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0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279" y="240565"/>
            <a:ext cx="10364451" cy="503147"/>
          </a:xfrm>
        </p:spPr>
        <p:txBody>
          <a:bodyPr>
            <a:noAutofit/>
          </a:bodyPr>
          <a:lstStyle/>
          <a:p>
            <a:r>
              <a:rPr lang="en-US" sz="32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Karnaugh map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34112" y="1196660"/>
            <a:ext cx="11899392" cy="5399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 Maps For Two Variables,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Each Case In The Truth Table Corresponds To A Square In The K Map</a:t>
            </a:r>
          </a:p>
          <a:p>
            <a:pPr>
              <a:buFont typeface="Wingdings" panose="05000000000000000000" pitchFamily="2" charset="2"/>
              <a:buChar char="q"/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8" y="2386417"/>
            <a:ext cx="6296639" cy="3840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657" y="2386416"/>
            <a:ext cx="4694646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19" y="155221"/>
            <a:ext cx="10364451" cy="649451"/>
          </a:xfrm>
        </p:spPr>
        <p:txBody>
          <a:bodyPr/>
          <a:lstStyle/>
          <a:p>
            <a:r>
              <a:rPr lang="en-US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Karnaugh map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5360" y="1362266"/>
            <a:ext cx="4182529" cy="5367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89" y="1362266"/>
            <a:ext cx="4474600" cy="53677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598" y="714137"/>
            <a:ext cx="3829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 maps for three variables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747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79" y="447829"/>
            <a:ext cx="10364451" cy="661643"/>
          </a:xfrm>
        </p:spPr>
        <p:txBody>
          <a:bodyPr>
            <a:noAutofit/>
          </a:bodyPr>
          <a:lstStyle/>
          <a:p>
            <a:pPr marL="384048" lvl="0" indent="-38404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US" sz="3200" cap="none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</a:t>
            </a:r>
            <a:r>
              <a:rPr lang="en-US" sz="3200" u="sng" cap="none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MAPS FOR FOUR VARIABLES</a:t>
            </a:r>
            <a:r>
              <a:rPr lang="en-US" sz="3200" cap="none" dirty="0">
                <a:solidFill>
                  <a:srgbClr val="191B0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/>
            </a:r>
            <a:br>
              <a:rPr lang="en-US" sz="3200" cap="none" dirty="0">
                <a:solidFill>
                  <a:srgbClr val="191B0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5679" y="999744"/>
            <a:ext cx="11924401" cy="5669280"/>
          </a:xfrm>
        </p:spPr>
        <p:txBody>
          <a:bodyPr/>
          <a:lstStyle/>
          <a:p>
            <a:pPr marL="384048" lvl="0" indent="-384048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 maps for four variables</a:t>
            </a:r>
            <a:endParaRPr lang="en-US" cap="none" dirty="0">
              <a:solidFill>
                <a:srgbClr val="191B0E"/>
              </a:solidFill>
              <a:latin typeface="Franklin Gothic Book" panose="020B0503020102020204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9" y="1401623"/>
            <a:ext cx="5657578" cy="526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57" y="1392478"/>
            <a:ext cx="5553937" cy="52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167413"/>
            <a:ext cx="10364451" cy="551915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Karnaugh Map 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07264" y="1182624"/>
            <a:ext cx="11704320" cy="5279136"/>
          </a:xfrm>
        </p:spPr>
        <p:txBody>
          <a:bodyPr>
            <a:normAutofit/>
          </a:bodyPr>
          <a:lstStyle/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process that results in an expression containing the fewest possible terms with the fewest possible variables is called </a:t>
            </a:r>
            <a:r>
              <a:rPr lang="en-US" b="1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minimization.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minimum SOP expression is obtained by grouping the 1s and determining the minimum SOP expression from the map.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can group 1s on the Karnaugh map according to the following rules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group must contain either 1, 2, 4, 8, or 16 cells, which are all powers of two. In the case of a 3-variable map, 23 = 8 cells is the maximum group.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cell in a group must be adjacent to one or more cells in that same group, but all cells in the group do not have to be adjacent to each other.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Always include the largest possible number of 1s in a </a:t>
            </a:r>
            <a:r>
              <a:rPr lang="en-US" cap="none" dirty="0" err="1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7802" y="508667"/>
            <a:ext cx="11204447" cy="45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485" y="316917"/>
            <a:ext cx="10364451" cy="877899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Karnaugh Map 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7536" y="1280160"/>
            <a:ext cx="11899392" cy="4511039"/>
          </a:xfrm>
        </p:spPr>
        <p:txBody>
          <a:bodyPr/>
          <a:lstStyle/>
          <a:p>
            <a:pPr lvl="0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Determine the product terms for the Karnaugh map in Figure and write the resulting minimum SOP </a:t>
            </a:r>
            <a:r>
              <a:rPr lang="en-US" cap="none" dirty="0" smtClean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expression</a:t>
            </a:r>
          </a:p>
          <a:p>
            <a:pPr lvl="0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endParaRPr lang="en-US" cap="none" dirty="0">
              <a:solidFill>
                <a:srgbClr val="191B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793" y="1751088"/>
            <a:ext cx="6497711" cy="3430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93" y="5181600"/>
            <a:ext cx="6497711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311" y="187806"/>
            <a:ext cx="10364451" cy="629734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Karnaugh Map Simplification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68224" y="1048512"/>
            <a:ext cx="11740896" cy="55839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A Karnaugh Map To Minimize The Following Standard SOP Expression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418" y="1783046"/>
            <a:ext cx="6421252" cy="9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967" y="155221"/>
            <a:ext cx="10364451" cy="539723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Karnaugh Map Simplification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83221" y="3134135"/>
            <a:ext cx="7907197" cy="15241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377440"/>
            <a:ext cx="2265546" cy="33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239" y="216181"/>
            <a:ext cx="10364451" cy="490955"/>
          </a:xfrm>
        </p:spPr>
        <p:txBody>
          <a:bodyPr>
            <a:normAutofit fontScale="90000"/>
          </a:bodyPr>
          <a:lstStyle/>
          <a:p>
            <a:r>
              <a:rPr lang="en-US" sz="32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Karnaugh Map Simplification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19328" y="1806566"/>
            <a:ext cx="11099046" cy="206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770" y="337197"/>
            <a:ext cx="10364451" cy="600683"/>
          </a:xfrm>
        </p:spPr>
        <p:txBody>
          <a:bodyPr>
            <a:norm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Karnaugh Map Simplification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21285" y="1598867"/>
            <a:ext cx="3833974" cy="4300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59" y="2920841"/>
            <a:ext cx="3742944" cy="8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8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27" y="143029"/>
            <a:ext cx="10364451" cy="1596177"/>
          </a:xfrm>
        </p:spPr>
        <p:txBody>
          <a:bodyPr>
            <a:norm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07264" y="1739206"/>
            <a:ext cx="11058144" cy="34241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ira Beenish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Permanent Lecturer at PAF-KIET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Email: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Hira@pafkiet.edu.pk</a:t>
            </a:r>
            <a:endParaRPr lang="en-US" sz="24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 Telecommunication &amp; Networking) from BUKC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BS</a:t>
            </a:r>
            <a:r>
              <a:rPr lang="en-US" sz="24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(Telecommunication) from FUUAST</a:t>
            </a:r>
            <a:endParaRPr lang="en-US" sz="24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94000"/>
              </a:lnSpc>
              <a:spcAft>
                <a:spcPts val="200"/>
              </a:spcAft>
              <a:buClrTx/>
              <a:buNone/>
            </a:pPr>
            <a:r>
              <a:rPr lang="en-US" sz="3600" u="sng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Combinational Logic Analysis</a:t>
            </a:r>
          </a:p>
        </p:txBody>
      </p:sp>
    </p:spTree>
    <p:extLst>
      <p:ext uri="{BB962C8B-B14F-4D97-AF65-F5344CB8AC3E}">
        <p14:creationId xmlns:p14="http://schemas.microsoft.com/office/powerpoint/2010/main" val="177449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US" u="sng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Combinational Logic Analysis</a:t>
            </a:r>
            <a:br>
              <a:rPr lang="en-US" u="sng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658112"/>
            <a:ext cx="11411712" cy="4949951"/>
          </a:xfrm>
        </p:spPr>
      </p:pic>
    </p:spTree>
    <p:extLst>
      <p:ext uri="{BB962C8B-B14F-4D97-AF65-F5344CB8AC3E}">
        <p14:creationId xmlns:p14="http://schemas.microsoft.com/office/powerpoint/2010/main" val="33984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6645" y="152401"/>
            <a:ext cx="1179871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1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49883"/>
          </a:xfrm>
        </p:spPr>
        <p:txBody>
          <a:bodyPr>
            <a:normAutofit fontScale="90000"/>
          </a:bodyPr>
          <a:lstStyle/>
          <a:p>
            <a:r>
              <a:rPr lang="en-US" b="1" u="sng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Combinational Logic Analysis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65100" y="1397000"/>
            <a:ext cx="11861800" cy="5156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Demonstrate The Design Of Combinational Circuit, present two examples of simple arithmetic circuits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Half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Adder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Adders Are Important In Computers And Also In Other Types Of Digital Systems In Which Numerical Data Are Processed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Understanding Of The Basic Adder Operation Is Fundamental To The Study Of Digital Systems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Basic Rules Of Binary Addition Are Performed By A Half Adder, Which Has Two Binary Inputs (</a:t>
            </a:r>
            <a:r>
              <a:rPr lang="en-US" altLang="en-US" i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altLang="en-US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US" altLang="en-US" i="1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r>
              <a:rPr lang="en-US" altLang="en-US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And Two Binary Outputs (Carry Out And Sum).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61002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61317"/>
            <a:ext cx="10364451" cy="562583"/>
          </a:xfrm>
        </p:spPr>
        <p:txBody>
          <a:bodyPr>
            <a:normAutofit/>
          </a:bodyPr>
          <a:lstStyle/>
          <a:p>
            <a:r>
              <a:rPr lang="en-US" sz="2800" b="1" u="sng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Half-Adder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7799" y="863600"/>
            <a:ext cx="11836400" cy="5676900"/>
          </a:xfrm>
        </p:spPr>
        <p:txBody>
          <a:bodyPr/>
          <a:lstStyle/>
          <a:p>
            <a:pPr marL="384048" lvl="0" indent="-384048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sz="2400" cap="none" dirty="0" smtClean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Recall the basic rules for binary addition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4" y="2577727"/>
            <a:ext cx="5041901" cy="2218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" y="1379258"/>
            <a:ext cx="10680118" cy="6828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133600"/>
            <a:ext cx="4914317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35917"/>
            <a:ext cx="10364451" cy="676883"/>
          </a:xfrm>
        </p:spPr>
        <p:txBody>
          <a:bodyPr/>
          <a:lstStyle/>
          <a:p>
            <a:r>
              <a:rPr lang="en-US" sz="3200" u="sng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Half-Adder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" y="812800"/>
            <a:ext cx="11899900" cy="5892800"/>
          </a:xfrm>
        </p:spPr>
        <p:txBody>
          <a:bodyPr/>
          <a:lstStyle/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operation of the half-adder as stated in Table expressions can be derived for the sum and the output carry as functions of the inputs. 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Notice that the output carry (</a:t>
            </a:r>
            <a:r>
              <a:rPr lang="en-US" sz="2400" i="1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out) is a 1 only when both </a:t>
            </a:r>
            <a:r>
              <a:rPr lang="en-US" sz="2400" i="1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2400" i="1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 </a:t>
            </a: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are 1s; therefore, 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sz="2400" i="1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 can be expressed as the AND of the input variables</a:t>
            </a:r>
            <a:r>
              <a:rPr lang="en-US" sz="2400" cap="none" dirty="0" smtClean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endParaRPr lang="en-US" sz="2400" cap="none" dirty="0">
              <a:solidFill>
                <a:srgbClr val="191B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963" y="3010380"/>
            <a:ext cx="3036071" cy="6340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62" y="3759200"/>
            <a:ext cx="11868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Now observe that the sum output  </a:t>
            </a:r>
            <a:r>
              <a:rPr lang="en-US" sz="24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is 1 </a:t>
            </a: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 if the input variables, </a:t>
            </a:r>
            <a:r>
              <a:rPr lang="en-US" sz="24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sz="2400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are not equal. The sum can therefore be expressed as the exclusive-OR of the input variables</a:t>
            </a:r>
            <a:r>
              <a:rPr lang="en-US" dirty="0">
                <a:solidFill>
                  <a:prstClr val="black"/>
                </a:solidFill>
                <a:latin typeface="Times-Roman"/>
              </a:rPr>
              <a:t>.</a:t>
            </a:r>
            <a:endParaRPr lang="en-US" dirty="0">
              <a:solidFill>
                <a:prstClr val="black"/>
              </a:solidFill>
              <a:latin typeface="Franklin Gothic Book" panose="020B05030201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067" y="3879863"/>
            <a:ext cx="384081" cy="310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963" y="5246234"/>
            <a:ext cx="3596952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81648" y="1115143"/>
            <a:ext cx="7277100" cy="451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316" y="167148"/>
            <a:ext cx="10364451" cy="638783"/>
          </a:xfrm>
        </p:spPr>
        <p:txBody>
          <a:bodyPr/>
          <a:lstStyle/>
          <a:p>
            <a:r>
              <a:rPr lang="en-US" sz="3200" u="sng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Full-Adder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9400" y="901700"/>
            <a:ext cx="11811000" cy="5765800"/>
          </a:xfrm>
        </p:spPr>
        <p:txBody>
          <a:bodyPr>
            <a:normAutofit/>
          </a:bodyPr>
          <a:lstStyle/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full-adder accepts two input bits and an input carry and generates a sum output and an output carry.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basic difference between a full-adder and a half-adder is that the full-adder accepts an input carry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logic symbol for a full-adder is shown in Figure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23" y="3234199"/>
            <a:ext cx="7647960" cy="27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675" y="186717"/>
            <a:ext cx="10364451" cy="600683"/>
          </a:xfrm>
        </p:spPr>
        <p:txBody>
          <a:bodyPr/>
          <a:lstStyle/>
          <a:p>
            <a:r>
              <a:rPr lang="en-US" u="sng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Full-Adder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71391" y="905643"/>
            <a:ext cx="5702300" cy="55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6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875" y="88901"/>
            <a:ext cx="10364451" cy="736600"/>
          </a:xfrm>
        </p:spPr>
        <p:txBody>
          <a:bodyPr/>
          <a:lstStyle/>
          <a:p>
            <a:r>
              <a:rPr lang="en-US" sz="3200" u="sng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Full-Adder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65100" y="1003300"/>
            <a:ext cx="11899900" cy="5702299"/>
          </a:xfrm>
        </p:spPr>
        <p:txBody>
          <a:bodyPr/>
          <a:lstStyle/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full-adder must add the two input bits and the input carry. 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half-adder you know that the sum of the input bits </a:t>
            </a:r>
            <a:r>
              <a:rPr lang="en-US" i="1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US" i="1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 </a:t>
            </a: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the exclusive-OR of those two variables.</a:t>
            </a:r>
          </a:p>
          <a:p>
            <a:pPr marL="384048" lvl="0" indent="-384048" algn="just">
              <a:lnSpc>
                <a:spcPct val="94000"/>
              </a:lnSpc>
              <a:spcAft>
                <a:spcPts val="200"/>
              </a:spcAft>
              <a:buClrTx/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exclusive B. For the input carry (Cin) to be added to the input bits, it must be exclusive-</a:t>
            </a:r>
            <a:r>
              <a:rPr lang="en-US" cap="none" dirty="0" err="1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Ored</a:t>
            </a: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with </a:t>
            </a:r>
            <a:r>
              <a:rPr lang="en-US" i="1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</a:t>
            </a:r>
            <a:r>
              <a:rPr lang="en-US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yielding the equation for the sum output of the full-adder.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02" y="3010900"/>
            <a:ext cx="5127180" cy="893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8" y="3904529"/>
            <a:ext cx="11318136" cy="170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31" y="5605460"/>
            <a:ext cx="2042337" cy="1025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168" y="5443672"/>
            <a:ext cx="3145809" cy="11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71" y="143029"/>
            <a:ext cx="10364451" cy="1039595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900" cap="none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Computer </a:t>
            </a:r>
            <a:r>
              <a:rPr lang="en-US" sz="2900" cap="none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(CA)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900" cap="none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 req: BE, DLD &amp; COAL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12117"/>
            <a:ext cx="10364451" cy="689583"/>
          </a:xfrm>
        </p:spPr>
        <p:txBody>
          <a:bodyPr/>
          <a:lstStyle/>
          <a:p>
            <a:r>
              <a:rPr lang="en-US" sz="3200" u="sng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Full-Adder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14186" y="901700"/>
            <a:ext cx="8763626" cy="54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36793" y="2691556"/>
            <a:ext cx="10363826" cy="34241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Latches &amp; flip Flop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6875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23217"/>
            <a:ext cx="10364451" cy="727683"/>
          </a:xfrm>
        </p:spPr>
        <p:txBody>
          <a:bodyPr/>
          <a:lstStyle/>
          <a:p>
            <a:r>
              <a:rPr lang="en-US" sz="3200" u="sng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Difference between Latches and Flip Flops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8505" y="940876"/>
            <a:ext cx="11674987" cy="559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9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78483"/>
          </a:xfrm>
        </p:spPr>
        <p:txBody>
          <a:bodyPr>
            <a:normAutofit/>
          </a:bodyPr>
          <a:lstStyle/>
          <a:p>
            <a:r>
              <a:rPr lang="en-US" sz="3200" u="sng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Latches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719392"/>
            <a:ext cx="11081580" cy="3424107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altLang="en-US" sz="2400" b="1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latch</a:t>
            </a:r>
            <a:r>
              <a:rPr lang="en-US" alt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 temporary storage device that has two stable states (bistable)</a:t>
            </a:r>
          </a:p>
          <a:p>
            <a:pPr marL="342900" lvl="0" indent="-342900">
              <a:lnSpc>
                <a:spcPct val="10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is a basic form of memory.</a:t>
            </a:r>
          </a:p>
          <a:p>
            <a:pPr marL="342900" lvl="0" indent="-342900">
              <a:lnSpc>
                <a:spcPct val="100000"/>
              </a:lnSpc>
              <a:spcBef>
                <a:spcPct val="5000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Bistable devices have two stable states, called </a:t>
            </a:r>
            <a:r>
              <a:rPr lang="en-US" sz="2400" b="1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US" sz="2400" b="1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RESET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endParaRPr lang="en-US" sz="2400" kern="0" cap="none" dirty="0">
              <a:solidFill>
                <a:srgbClr val="191B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404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39700"/>
            <a:ext cx="10364451" cy="914400"/>
          </a:xfrm>
        </p:spPr>
        <p:txBody>
          <a:bodyPr/>
          <a:lstStyle/>
          <a:p>
            <a:r>
              <a:rPr lang="en-US" u="sng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S-R (SET-RESET) Latch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7799" y="1054100"/>
            <a:ext cx="11836400" cy="4186108"/>
          </a:xfrm>
        </p:spPr>
        <p:txBody>
          <a:bodyPr/>
          <a:lstStyle/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S-R (Set-Reset) latch is the most basic type of memory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can be constructed from </a:t>
            </a:r>
            <a:r>
              <a:rPr lang="en-US" altLang="en-US" b="1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</a:t>
            </a:r>
            <a:r>
              <a:rPr lang="en-US" altLang="en-US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gates or </a:t>
            </a:r>
            <a:r>
              <a:rPr lang="en-US" altLang="en-US" b="1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NAND</a:t>
            </a:r>
            <a:r>
              <a:rPr lang="en-US" altLang="en-US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gates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NOR gates, the latch responds to active-HIGH inputs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NAND gates, it responds to active-LOW inputs</a:t>
            </a:r>
            <a:endParaRPr lang="en-US" kern="0" cap="none" dirty="0">
              <a:solidFill>
                <a:srgbClr val="191B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36" y="2717167"/>
            <a:ext cx="4340728" cy="3861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364" y="2549052"/>
            <a:ext cx="4230991" cy="38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0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875" y="97817"/>
            <a:ext cx="10364451" cy="803883"/>
          </a:xfrm>
        </p:spPr>
        <p:txBody>
          <a:bodyPr/>
          <a:lstStyle/>
          <a:p>
            <a:r>
              <a:rPr lang="en-US" u="sng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S-R (SET-RESET) Latch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" y="819404"/>
            <a:ext cx="4197446" cy="3770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544" y="819404"/>
            <a:ext cx="4096512" cy="3770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56" y="819404"/>
            <a:ext cx="3584448" cy="37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7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775" y="161317"/>
            <a:ext cx="10364451" cy="714983"/>
          </a:xfrm>
        </p:spPr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Flip flops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8900" y="990600"/>
            <a:ext cx="11925300" cy="5715000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sz="2400" b="1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Clock:</a:t>
            </a:r>
            <a:r>
              <a:rPr 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exact times at which any output can change states are determined by a signal commonly called the </a:t>
            </a:r>
            <a:r>
              <a:rPr lang="en-US" sz="2400" b="1" kern="0" cap="none" dirty="0" smtClean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Clock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endParaRPr lang="en-US" sz="2400" kern="0" cap="none" dirty="0">
              <a:solidFill>
                <a:srgbClr val="191B0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b="1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Triggering</a:t>
            </a: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 This means making a circuit active. 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ü"/>
            </a:pP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Making a circuit active means allowing the circuit to take input and give output</a:t>
            </a:r>
          </a:p>
          <a:p>
            <a:pPr marL="342900" lvl="0" indent="-342900" algn="just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ü"/>
            </a:pPr>
            <a:r>
              <a:rPr lang="en-US" sz="240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the circuit is not triggered, even if you give some input data, it will not change the data stored inside the flip-flop nor will it change the output Q or Q'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649" y="1319699"/>
            <a:ext cx="5515896" cy="4058187"/>
          </a:xfrm>
        </p:spPr>
      </p:pic>
    </p:spTree>
    <p:extLst>
      <p:ext uri="{BB962C8B-B14F-4D97-AF65-F5344CB8AC3E}">
        <p14:creationId xmlns:p14="http://schemas.microsoft.com/office/powerpoint/2010/main" val="2477450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3" y="301017"/>
            <a:ext cx="10364451" cy="867383"/>
          </a:xfrm>
        </p:spPr>
        <p:txBody>
          <a:bodyPr>
            <a:normAutofit/>
          </a:bodyPr>
          <a:lstStyle/>
          <a:p>
            <a:r>
              <a:rPr lang="en-US" altLang="en-US" sz="3200" u="sng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S-R flip-flop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58898" y="1168400"/>
            <a:ext cx="9474200" cy="50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175" y="110517"/>
            <a:ext cx="10364451" cy="638783"/>
          </a:xfrm>
        </p:spPr>
        <p:txBody>
          <a:bodyPr>
            <a:normAutofit fontScale="90000"/>
          </a:bodyPr>
          <a:lstStyle/>
          <a:p>
            <a:r>
              <a:rPr lang="en-US" altLang="en-US" sz="4400" u="sng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State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65100" y="965200"/>
            <a:ext cx="11925300" cy="5892800"/>
          </a:xfrm>
        </p:spPr>
        <p:txBody>
          <a:bodyPr/>
          <a:lstStyle/>
          <a:p>
            <a:pPr marL="342900" lvl="0" indent="-342900" algn="just">
              <a:lnSpc>
                <a:spcPct val="8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information in a state table is represented graphically in a state diagram</a:t>
            </a:r>
          </a:p>
          <a:p>
            <a:pPr marL="342900" lvl="0" indent="-342900" algn="just">
              <a:lnSpc>
                <a:spcPct val="8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state is represented by a circle transitions between states are represented by directed lines connecting the circles (states)</a:t>
            </a:r>
          </a:p>
          <a:p>
            <a:pPr marL="342900" lvl="0" indent="-342900" algn="just">
              <a:lnSpc>
                <a:spcPct val="8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Binary number inside the circle identifies the state of the flip-flops</a:t>
            </a:r>
          </a:p>
          <a:p>
            <a:pPr marL="342900" lvl="0" indent="-342900" algn="just">
              <a:lnSpc>
                <a:spcPct val="8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directed lines are labeled with two binary numbers separated by a slash</a:t>
            </a:r>
          </a:p>
          <a:p>
            <a:pPr marL="342900" lvl="0" indent="-342900" algn="just">
              <a:lnSpc>
                <a:spcPct val="8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2400" kern="0" cap="none" dirty="0">
                <a:solidFill>
                  <a:srgbClr val="191B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number before the slash indicates the input and number following the slash indicates the output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34" y="3493888"/>
            <a:ext cx="3279932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087" y="179605"/>
            <a:ext cx="10364451" cy="1222475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Marking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9456" y="1402080"/>
            <a:ext cx="11814048" cy="43891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quizzes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10 marks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Assignments		05 marks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			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Mid-term Exam		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		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40 marks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exam			10 marks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61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72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583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871" y="143029"/>
            <a:ext cx="7805729" cy="663655"/>
          </a:xfrm>
        </p:spPr>
        <p:txBody>
          <a:bodyPr>
            <a:norm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Recommended Books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9" y="136876"/>
            <a:ext cx="2985751" cy="2873024"/>
          </a:xfrm>
        </p:spPr>
      </p:pic>
      <p:sp>
        <p:nvSpPr>
          <p:cNvPr id="6" name="Rectangle 5"/>
          <p:cNvSpPr/>
          <p:nvPr/>
        </p:nvSpPr>
        <p:spPr>
          <a:xfrm>
            <a:off x="3893224" y="4054348"/>
            <a:ext cx="6852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Computer Organization and Architecture Designing For Performance By William Stallings</a:t>
            </a:r>
          </a:p>
          <a:p>
            <a:pPr algn="just"/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93224" y="1220596"/>
            <a:ext cx="66351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Computer Systems Architecture, 3rd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Edition</a:t>
            </a:r>
          </a:p>
          <a:p>
            <a:pPr algn="just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M.Morris Mano; Prentice Hall International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9" y="3219333"/>
            <a:ext cx="2985751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252757"/>
            <a:ext cx="10364451" cy="1596177"/>
          </a:xfrm>
        </p:spPr>
        <p:txBody>
          <a:bodyPr>
            <a:norm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Computer architecture</a:t>
            </a:r>
            <a:r>
              <a:rPr lang="en-US" sz="3200" b="1" u="sng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b="1" u="sng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2734" y="1438656"/>
            <a:ext cx="11765280" cy="5193792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  <a:buFont typeface="Wingdings" panose="05000000000000000000" pitchFamily="2" charset="2"/>
              <a:buChar char="q"/>
            </a:pPr>
            <a:r>
              <a:rPr lang="en-US" sz="2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overall design or structure of a computer system, including the hardware and the software required to run it, especially the internal structure of the microprocessor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900" cap="none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900" cap="none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omputer </a:t>
            </a:r>
            <a:r>
              <a:rPr lang="en-US" sz="2900" cap="none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 is a view of the whole design with the important characteristics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7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655" y="106453"/>
            <a:ext cx="10364451" cy="673835"/>
          </a:xfrm>
        </p:spPr>
        <p:txBody>
          <a:bodyPr>
            <a:normAutofit/>
          </a:bodyPr>
          <a:lstStyle/>
          <a:p>
            <a:r>
              <a:rPr 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Chapters Included</a:t>
            </a:r>
            <a:endParaRPr lang="en-US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7536" y="780288"/>
            <a:ext cx="11814048" cy="59131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1. D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igital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ogic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2. D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igital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omponents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4. R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egister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ransfer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5. Basic Computer Organization &amp; Design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→→</a:t>
            </a:r>
            <a:r>
              <a:rPr lang="en-US" sz="2400" b="1" cap="none" dirty="0">
                <a:latin typeface="Arial" panose="020B0604020202020204" pitchFamily="34" charset="0"/>
                <a:cs typeface="Arial" panose="020B0604020202020204" pitchFamily="34" charset="0"/>
              </a:rPr>
              <a:t>Mid 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6. Central processing unit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7.Pilpeline &amp; vector processing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8. Computer arithmetic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9. I/O &amp; O/P organization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10. Memory organization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11. Multiprocessors 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31" y="2154709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Chapter#1 </a:t>
            </a:r>
            <a:br>
              <a:rPr lang="en-US" sz="44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Digital logic circuits</a:t>
            </a:r>
          </a:p>
        </p:txBody>
      </p:sp>
    </p:spTree>
    <p:extLst>
      <p:ext uri="{BB962C8B-B14F-4D97-AF65-F5344CB8AC3E}">
        <p14:creationId xmlns:p14="http://schemas.microsoft.com/office/powerpoint/2010/main" val="27668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927</TotalTime>
  <Words>1224</Words>
  <Application>Microsoft Office PowerPoint</Application>
  <PresentationFormat>Widescreen</PresentationFormat>
  <Paragraphs>154</Paragraphs>
  <Slides>50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Franklin Gothic Book</vt:lpstr>
      <vt:lpstr>Times New Roman</vt:lpstr>
      <vt:lpstr>Times-Roman</vt:lpstr>
      <vt:lpstr>Tw Cen MT</vt:lpstr>
      <vt:lpstr>Verdana</vt:lpstr>
      <vt:lpstr>Wingdings</vt:lpstr>
      <vt:lpstr>Droplet</vt:lpstr>
      <vt:lpstr>Equation</vt:lpstr>
      <vt:lpstr>Computer ARCHITECTURE (CA)</vt:lpstr>
      <vt:lpstr>Computer ARCHITECTURE</vt:lpstr>
      <vt:lpstr>Course Instructor</vt:lpstr>
      <vt:lpstr>Course Information</vt:lpstr>
      <vt:lpstr>Marking Scheme</vt:lpstr>
      <vt:lpstr>Recommended Books</vt:lpstr>
      <vt:lpstr>Computer architecture </vt:lpstr>
      <vt:lpstr>Chapters Included</vt:lpstr>
      <vt:lpstr>Chapter#1  Digital logic circuits</vt:lpstr>
      <vt:lpstr>Contents</vt:lpstr>
      <vt:lpstr>Digital logic circuits </vt:lpstr>
      <vt:lpstr>Computer Hardware</vt:lpstr>
      <vt:lpstr>Logic gates</vt:lpstr>
      <vt:lpstr>PowerPoint Presentation</vt:lpstr>
      <vt:lpstr>Boolean algebra</vt:lpstr>
      <vt:lpstr>DeMorgan’s Theorems  </vt:lpstr>
      <vt:lpstr>Boolean algebra</vt:lpstr>
      <vt:lpstr>Karnaugh map </vt:lpstr>
      <vt:lpstr>Karnaugh map </vt:lpstr>
      <vt:lpstr>Karnaugh map </vt:lpstr>
      <vt:lpstr>Karnaugh map </vt:lpstr>
      <vt:lpstr>K MAPS FOR FOUR VARIABLES </vt:lpstr>
      <vt:lpstr>Karnaugh Map Simplification</vt:lpstr>
      <vt:lpstr>PowerPoint Presentation</vt:lpstr>
      <vt:lpstr>Karnaugh Map Simplification</vt:lpstr>
      <vt:lpstr>Karnaugh Map Simplification</vt:lpstr>
      <vt:lpstr>Karnaugh Map Simplification</vt:lpstr>
      <vt:lpstr>Karnaugh Map Simplification</vt:lpstr>
      <vt:lpstr>Karnaugh Map Simplification</vt:lpstr>
      <vt:lpstr>PowerPoint Presentation</vt:lpstr>
      <vt:lpstr>Combinational Logic Analysis </vt:lpstr>
      <vt:lpstr>PowerPoint Presentation</vt:lpstr>
      <vt:lpstr>Combinational Logic Analysis</vt:lpstr>
      <vt:lpstr>The Half-Adder</vt:lpstr>
      <vt:lpstr>Half-Adder Logic</vt:lpstr>
      <vt:lpstr>PowerPoint Presentation</vt:lpstr>
      <vt:lpstr>The Full-Adder</vt:lpstr>
      <vt:lpstr>The Full-Adder</vt:lpstr>
      <vt:lpstr>Full-Adder Logic</vt:lpstr>
      <vt:lpstr>Full-Adder</vt:lpstr>
      <vt:lpstr>PowerPoint Presentation</vt:lpstr>
      <vt:lpstr>Difference between Latches and Flip Flops</vt:lpstr>
      <vt:lpstr>Latches</vt:lpstr>
      <vt:lpstr>The S-R (SET-RESET) Latch</vt:lpstr>
      <vt:lpstr>The S-R (SET-RESET) Latch</vt:lpstr>
      <vt:lpstr>Flip flops</vt:lpstr>
      <vt:lpstr>PowerPoint Presentation</vt:lpstr>
      <vt:lpstr>S-R flip-flop</vt:lpstr>
      <vt:lpstr>State Diagrams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 (CA)</dc:title>
  <dc:creator>Mughal</dc:creator>
  <cp:lastModifiedBy>Home Sweet Home</cp:lastModifiedBy>
  <cp:revision>48</cp:revision>
  <dcterms:created xsi:type="dcterms:W3CDTF">2017-05-20T09:04:55Z</dcterms:created>
  <dcterms:modified xsi:type="dcterms:W3CDTF">2017-10-17T16:58:17Z</dcterms:modified>
</cp:coreProperties>
</file>